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3"/>
  </p:notesMasterIdLst>
  <p:sldIdLst>
    <p:sldId id="256" r:id="rId2"/>
    <p:sldId id="257" r:id="rId3"/>
    <p:sldId id="258" r:id="rId4"/>
    <p:sldId id="264" r:id="rId5"/>
    <p:sldId id="265" r:id="rId6"/>
    <p:sldId id="266" r:id="rId7"/>
    <p:sldId id="259" r:id="rId8"/>
    <p:sldId id="267" r:id="rId9"/>
    <p:sldId id="260" r:id="rId10"/>
    <p:sldId id="262" r:id="rId11"/>
    <p:sldId id="263"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275"/>
    <p:restoredTop sz="94671"/>
  </p:normalViewPr>
  <p:slideViewPr>
    <p:cSldViewPr snapToGrid="0" snapToObjects="1">
      <p:cViewPr varScale="1">
        <p:scale>
          <a:sx n="104" d="100"/>
          <a:sy n="104" d="100"/>
        </p:scale>
        <p:origin x="728"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notesMaster" Target="notesMasters/notesMaster1.xml"/><Relationship Id="rId14" Type="http://schemas.openxmlformats.org/officeDocument/2006/relationships/presProps" Target="presProps.xml"/><Relationship Id="rId15" Type="http://schemas.openxmlformats.org/officeDocument/2006/relationships/viewProps" Target="viewProps.xml"/><Relationship Id="rId16" Type="http://schemas.openxmlformats.org/officeDocument/2006/relationships/theme" Target="theme/theme1.xml"/><Relationship Id="rId17"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0515111-2E0C-FE4D-9CD4-00BAFA1155C4}" type="datetimeFigureOut">
              <a:rPr lang="en-US" smtClean="0"/>
              <a:t>12/27/20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8C6606E-F86B-2B41-9888-077D40A073F1}" type="slidenum">
              <a:rPr lang="en-US" smtClean="0"/>
              <a:t>‹#›</a:t>
            </a:fld>
            <a:endParaRPr lang="en-US"/>
          </a:p>
        </p:txBody>
      </p:sp>
    </p:spTree>
    <p:extLst>
      <p:ext uri="{BB962C8B-B14F-4D97-AF65-F5344CB8AC3E}">
        <p14:creationId xmlns:p14="http://schemas.microsoft.com/office/powerpoint/2010/main" val="20067982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1" name="Freeform 6"/>
          <p:cNvSpPr/>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10001" y="1449147"/>
            <a:ext cx="10572000" cy="2971051"/>
          </a:xfrm>
        </p:spPr>
        <p:txBody>
          <a:bodyPr/>
          <a:lstStyle>
            <a:lvl1pPr>
              <a:defRPr sz="5400"/>
            </a:lvl1pPr>
          </a:lstStyle>
          <a:p>
            <a:r>
              <a:rPr lang="en-US" smtClean="0"/>
              <a:t>Click to edit Master title style</a:t>
            </a:r>
            <a:endParaRPr lang="en-US" dirty="0"/>
          </a:p>
        </p:txBody>
      </p:sp>
      <p:sp>
        <p:nvSpPr>
          <p:cNvPr id="3" name="Subtitle 2"/>
          <p:cNvSpPr>
            <a:spLocks noGrp="1"/>
          </p:cNvSpPr>
          <p:nvPr>
            <p:ph type="subTitle" idx="1"/>
          </p:nvPr>
        </p:nvSpPr>
        <p:spPr>
          <a:xfrm>
            <a:off x="810001" y="5280847"/>
            <a:ext cx="10572000" cy="434974"/>
          </a:xfrm>
        </p:spPr>
        <p:txBody>
          <a:bodyPr anchor="t"/>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08B9EBBA-996F-894A-B54A-D6246ED52CEA}" type="datetimeFigureOut">
              <a:rPr lang="en-US" dirty="0"/>
              <a:pPr/>
              <a:t>12/26/20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0000" y="4800600"/>
            <a:ext cx="10561418" cy="566738"/>
          </a:xfrm>
        </p:spPr>
        <p:txBody>
          <a:bodyPr anchor="b">
            <a:normAutofit/>
          </a:bodyPr>
          <a:lstStyle>
            <a:lvl1pPr algn="l">
              <a:defRPr sz="2400" b="0"/>
            </a:lvl1pPr>
          </a:lstStyle>
          <a:p>
            <a:r>
              <a:rPr lang="en-US" smtClean="0"/>
              <a:t>Click to edit Master title style</a:t>
            </a:r>
            <a:endParaRPr lang="en-US" dirty="0"/>
          </a:p>
        </p:txBody>
      </p:sp>
      <p:sp>
        <p:nvSpPr>
          <p:cNvPr id="15" name="Picture Placeholder 14"/>
          <p:cNvSpPr>
            <a:spLocks noGrp="1" noChangeAspect="1"/>
          </p:cNvSpPr>
          <p:nvPr>
            <p:ph type="pic" sz="quarter" idx="13"/>
          </p:nvPr>
        </p:nvSpPr>
        <p:spPr bwMode="auto">
          <a:xfrm>
            <a:off x="0" y="0"/>
            <a:ext cx="12192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1600"/>
            </a:lvl1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810000" y="5367338"/>
            <a:ext cx="10561418"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8C79C5D-2A6F-F04D-97DA-BEF2467B64E4}" type="datetimeFigureOut">
              <a:rPr lang="en-US" dirty="0"/>
              <a:pPr/>
              <a:t>12/26/20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8" name="Freeform 6"/>
          <p:cNvSpPr>
            <a:spLocks noChangeAspect="1"/>
          </p:cNvSpPr>
          <p:nvPr/>
        </p:nvSpPr>
        <p:spPr bwMode="auto">
          <a:xfrm>
            <a:off x="631697" y="1081456"/>
            <a:ext cx="6332416"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50985" y="1238502"/>
            <a:ext cx="5893840" cy="2645912"/>
          </a:xfrm>
        </p:spPr>
        <p:txBody>
          <a:bodyPr anchor="b"/>
          <a:lstStyle>
            <a:lvl1pPr algn="l">
              <a:defRPr sz="4200" b="1" cap="none"/>
            </a:lvl1pPr>
          </a:lstStyle>
          <a:p>
            <a:r>
              <a:rPr lang="en-US" smtClean="0"/>
              <a:t>Click to edit Master title style</a:t>
            </a:r>
            <a:endParaRPr lang="en-US" dirty="0"/>
          </a:p>
        </p:txBody>
      </p:sp>
      <p:sp>
        <p:nvSpPr>
          <p:cNvPr id="3" name="Text Placeholder 2"/>
          <p:cNvSpPr>
            <a:spLocks noGrp="1"/>
          </p:cNvSpPr>
          <p:nvPr>
            <p:ph type="body" idx="1"/>
          </p:nvPr>
        </p:nvSpPr>
        <p:spPr>
          <a:xfrm>
            <a:off x="853190" y="4443680"/>
            <a:ext cx="5891636" cy="713241"/>
          </a:xfrm>
        </p:spPr>
        <p:txBody>
          <a:bodyPr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9" name="Text Placeholder 5"/>
          <p:cNvSpPr>
            <a:spLocks noGrp="1"/>
          </p:cNvSpPr>
          <p:nvPr>
            <p:ph type="body" sz="quarter" idx="16"/>
          </p:nvPr>
        </p:nvSpPr>
        <p:spPr>
          <a:xfrm>
            <a:off x="7574642" y="1081456"/>
            <a:ext cx="3810001" cy="4075465"/>
          </a:xfrm>
        </p:spPr>
        <p:txBody>
          <a:bodyPr anchor="t"/>
          <a:lstStyle>
            <a:lvl1pPr marL="0" indent="0">
              <a:buFontTx/>
              <a:buNone/>
              <a:defRPr/>
            </a:lvl1pPr>
          </a:lstStyle>
          <a:p>
            <a:pPr lvl="0"/>
            <a:r>
              <a:rPr lang="en-US" smtClean="0"/>
              <a:t>Click to edit Master text styles</a:t>
            </a:r>
          </a:p>
        </p:txBody>
      </p:sp>
      <p:sp>
        <p:nvSpPr>
          <p:cNvPr id="4" name="Date Placeholder 3"/>
          <p:cNvSpPr>
            <a:spLocks noGrp="1"/>
          </p:cNvSpPr>
          <p:nvPr>
            <p:ph type="dt" sz="half" idx="10"/>
          </p:nvPr>
        </p:nvSpPr>
        <p:spPr/>
        <p:txBody>
          <a:bodyPr/>
          <a:lstStyle/>
          <a:p>
            <a:fld id="{8DFA1846-DA80-1C48-A609-854EA85C59AD}" type="datetimeFigureOut">
              <a:rPr lang="en-US" dirty="0"/>
              <a:pPr/>
              <a:t>12/26/20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9" name="Freeform 6"/>
          <p:cNvSpPr>
            <a:spLocks noChangeAspect="1"/>
          </p:cNvSpPr>
          <p:nvPr/>
        </p:nvSpPr>
        <p:spPr bwMode="auto">
          <a:xfrm>
            <a:off x="1140884" y="2286585"/>
            <a:ext cx="4895115"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357089" y="2435957"/>
            <a:ext cx="4382521" cy="2007789"/>
          </a:xfrm>
        </p:spPr>
        <p:txBody>
          <a:bodyPr/>
          <a:lstStyle>
            <a:lvl1pPr>
              <a:defRPr sz="3200"/>
            </a:lvl1pPr>
          </a:lstStyle>
          <a:p>
            <a:r>
              <a:rPr lang="en-US" smtClean="0"/>
              <a:t>Click to edit Master title style</a:t>
            </a:r>
            <a:endParaRPr lang="en-US" dirty="0"/>
          </a:p>
        </p:txBody>
      </p:sp>
      <p:sp>
        <p:nvSpPr>
          <p:cNvPr id="6" name="Text Placeholder 5"/>
          <p:cNvSpPr>
            <a:spLocks noGrp="1"/>
          </p:cNvSpPr>
          <p:nvPr>
            <p:ph type="body" sz="quarter" idx="16"/>
          </p:nvPr>
        </p:nvSpPr>
        <p:spPr>
          <a:xfrm>
            <a:off x="6156000" y="2286000"/>
            <a:ext cx="4880300" cy="2295525"/>
          </a:xfrm>
        </p:spPr>
        <p:txBody>
          <a:bodyPr anchor="t"/>
          <a:lstStyle>
            <a:lvl1pPr marL="0" indent="0">
              <a:buFontTx/>
              <a:buNone/>
              <a:defRPr/>
            </a:lvl1pPr>
          </a:lstStyle>
          <a:p>
            <a:pPr lvl="0"/>
            <a:r>
              <a:rPr lang="en-US" smtClean="0"/>
              <a:t>Click to edit Master text styles</a:t>
            </a:r>
          </a:p>
        </p:txBody>
      </p:sp>
      <p:sp>
        <p:nvSpPr>
          <p:cNvPr id="2" name="Date Placeholder 1"/>
          <p:cNvSpPr>
            <a:spLocks noGrp="1"/>
          </p:cNvSpPr>
          <p:nvPr>
            <p:ph type="dt" sz="half" idx="10"/>
          </p:nvPr>
        </p:nvSpPr>
        <p:spPr/>
        <p:txBody>
          <a:bodyPr/>
          <a:lstStyle/>
          <a:p>
            <a:fld id="{FBF54567-0DE4-3F47-BF90-CB84690072F9}" type="datetimeFigureOut">
              <a:rPr lang="en-US" dirty="0"/>
              <a:pPr/>
              <a:t>12/26/20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6C52C72-DE31-F449-A4ED-4C594FD91407}" type="datetimeFigureOut">
              <a:rPr lang="en-US" dirty="0"/>
              <a:pPr/>
              <a:t>12/26/20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2" name="Freeform 6"/>
          <p:cNvSpPr>
            <a:spLocks noChangeAspect="1"/>
          </p:cNvSpPr>
          <p:nvPr/>
        </p:nvSpPr>
        <p:spPr bwMode="auto">
          <a:xfrm>
            <a:off x="7669651" y="446089"/>
            <a:ext cx="4522349" cy="5414962"/>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183540" y="586171"/>
            <a:ext cx="2494791" cy="513479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10001" y="446089"/>
            <a:ext cx="6611540" cy="5414962"/>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D62726E-379B-B349-9EED-81ED093FA806}" type="datetimeFigureOut">
              <a:rPr lang="en-US" dirty="0"/>
              <a:pPr/>
              <a:t>12/26/20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1"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447188"/>
            <a:ext cx="10571998" cy="970450"/>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818712" y="2222287"/>
            <a:ext cx="10554574" cy="363651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B3A1323-8D79-1946-B0D7-40001CF92E9D}" type="datetimeFigureOut">
              <a:rPr lang="en-US" dirty="0"/>
              <a:pPr/>
              <a:t>12/26/20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 name="Freeform 7"/>
          <p:cNvSpPr/>
          <p:nvPr/>
        </p:nvSpPr>
        <p:spPr bwMode="auto">
          <a:xfrm>
            <a:off x="0" y="1"/>
            <a:ext cx="12192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2951396"/>
            <a:ext cx="10561418" cy="1468800"/>
          </a:xfrm>
        </p:spPr>
        <p:txBody>
          <a:bodyPr anchor="b"/>
          <a:lstStyle>
            <a:lvl1pPr algn="r">
              <a:defRPr sz="4800" b="1" cap="none"/>
            </a:lvl1pPr>
          </a:lstStyle>
          <a:p>
            <a:r>
              <a:rPr lang="en-US" smtClean="0"/>
              <a:t>Click to edit Master title style</a:t>
            </a:r>
            <a:endParaRPr lang="en-US" dirty="0"/>
          </a:p>
        </p:txBody>
      </p:sp>
      <p:sp>
        <p:nvSpPr>
          <p:cNvPr id="3" name="Text Placeholder 2"/>
          <p:cNvSpPr>
            <a:spLocks noGrp="1"/>
          </p:cNvSpPr>
          <p:nvPr>
            <p:ph type="body" idx="1"/>
          </p:nvPr>
        </p:nvSpPr>
        <p:spPr>
          <a:xfrm>
            <a:off x="810000" y="5281201"/>
            <a:ext cx="10561418" cy="433955"/>
          </a:xfrm>
        </p:spPr>
        <p:txBody>
          <a:bodyPr anchor="t">
            <a:no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DFA1846-DA80-1C48-A609-854EA85C59AD}" type="datetimeFigureOut">
              <a:rPr lang="en-US" dirty="0"/>
              <a:pPr/>
              <a:t>12/26/20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818712" y="2222287"/>
            <a:ext cx="5185873" cy="3638763"/>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7415" y="2222287"/>
            <a:ext cx="5194583" cy="3638764"/>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57302355-E14B-8545-A8F8-0FE83CC9D524}" type="datetimeFigureOut">
              <a:rPr lang="en-US" dirty="0"/>
              <a:pPr/>
              <a:t>12/26/20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814728" y="2174875"/>
            <a:ext cx="5189857"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14729" y="2751138"/>
            <a:ext cx="5189856" cy="3109913"/>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7415" y="2174875"/>
            <a:ext cx="5194583"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7415" y="2751138"/>
            <a:ext cx="5194583" cy="3109913"/>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02640F58-564D-2B4F-AE67-E407BA4FCF45}" type="datetimeFigureOut">
              <a:rPr lang="en-US" dirty="0"/>
              <a:pPr/>
              <a:t>12/26/20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F13A34C8-038E-2045-AF43-DF7DBB8E0E9E}" type="datetimeFigureOut">
              <a:rPr lang="en-US" dirty="0"/>
              <a:pPr/>
              <a:t>12/26/20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818C68F-D26B-8F47-958C-23B49CF8A634}" type="datetimeFigureOut">
              <a:rPr lang="en-US" dirty="0"/>
              <a:pPr/>
              <a:t>12/26/20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2" name="Freeform 6"/>
          <p:cNvSpPr>
            <a:spLocks noChangeAspect="1"/>
          </p:cNvSpPr>
          <p:nvPr/>
        </p:nvSpPr>
        <p:spPr bwMode="auto">
          <a:xfrm>
            <a:off x="1073151" y="446087"/>
            <a:ext cx="3547533" cy="1814651"/>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073151" y="446088"/>
            <a:ext cx="3547533" cy="1618396"/>
          </a:xfrm>
        </p:spPr>
        <p:txBody>
          <a:bodyPr anchor="b"/>
          <a:lstStyle>
            <a:lvl1pPr algn="l">
              <a:defRPr sz="2000" b="1"/>
            </a:lvl1pPr>
          </a:lstStyle>
          <a:p>
            <a:r>
              <a:rPr lang="en-US" smtClean="0"/>
              <a:t>Click to edit Master title style</a:t>
            </a:r>
            <a:endParaRPr lang="en-US" dirty="0"/>
          </a:p>
        </p:txBody>
      </p:sp>
      <p:sp>
        <p:nvSpPr>
          <p:cNvPr id="3" name="Content Placeholder 2"/>
          <p:cNvSpPr>
            <a:spLocks noGrp="1"/>
          </p:cNvSpPr>
          <p:nvPr>
            <p:ph idx="1"/>
          </p:nvPr>
        </p:nvSpPr>
        <p:spPr>
          <a:xfrm>
            <a:off x="4855633" y="446088"/>
            <a:ext cx="6252633" cy="5414963"/>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073151" y="2260738"/>
            <a:ext cx="3547533" cy="36003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0DF5E60-9974-AC48-9591-99C2BB44B7CF}" type="datetimeFigureOut">
              <a:rPr lang="en-US" dirty="0"/>
              <a:pPr/>
              <a:t>12/26/20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4728" y="727522"/>
            <a:ext cx="4852988" cy="1617163"/>
          </a:xfrm>
        </p:spPr>
        <p:txBody>
          <a:bodyPr anchor="b">
            <a:normAutofit/>
          </a:bodyPr>
          <a:lstStyle>
            <a:lvl1pPr algn="l">
              <a:defRPr sz="2400" b="0"/>
            </a:lvl1pPr>
          </a:lstStyle>
          <a:p>
            <a:r>
              <a:rPr lang="en-US" smtClean="0"/>
              <a:t>Click to edit Master title style</a:t>
            </a:r>
            <a:endParaRPr lang="en-US" dirty="0"/>
          </a:p>
        </p:txBody>
      </p:sp>
      <p:sp>
        <p:nvSpPr>
          <p:cNvPr id="9" name="Picture Placeholder 11"/>
          <p:cNvSpPr>
            <a:spLocks noGrp="1" noChangeAspect="1"/>
          </p:cNvSpPr>
          <p:nvPr>
            <p:ph type="pic" sz="quarter" idx="13"/>
          </p:nvPr>
        </p:nvSpPr>
        <p:spPr bwMode="auto">
          <a:xfrm>
            <a:off x="6098117" y="0"/>
            <a:ext cx="6093883" cy="68580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headEnd/>
            <a:tailEnd/>
          </a:ln>
          <a:effectLst/>
        </p:spPr>
        <p:txBody>
          <a:bodyPr wrap="square" numCol="1" anchor="t" anchorCtr="0" compatLnSpc="1">
            <a:prstTxWarp prst="textNoShape">
              <a:avLst/>
            </a:prstTxWarp>
            <a:normAutofit/>
          </a:bodyPr>
          <a:lstStyle>
            <a:lvl1pPr algn="ctr">
              <a:buFontTx/>
              <a:buNone/>
              <a:defRPr sz="1400"/>
            </a:lvl1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814728" y="2344684"/>
            <a:ext cx="4852988" cy="3516365"/>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3885810" y="6041362"/>
            <a:ext cx="976879" cy="365125"/>
          </a:xfrm>
        </p:spPr>
        <p:txBody>
          <a:bodyPr/>
          <a:lstStyle/>
          <a:p>
            <a:fld id="{18C79C5D-2A6F-F04D-97DA-BEF2467B64E4}" type="datetimeFigureOut">
              <a:rPr lang="en-US" dirty="0"/>
              <a:pPr/>
              <a:t>12/26/20</a:t>
            </a:fld>
            <a:endParaRPr lang="en-US" dirty="0"/>
          </a:p>
        </p:txBody>
      </p:sp>
      <p:sp>
        <p:nvSpPr>
          <p:cNvPr id="6" name="Footer Placeholder 5"/>
          <p:cNvSpPr>
            <a:spLocks noGrp="1"/>
          </p:cNvSpPr>
          <p:nvPr>
            <p:ph type="ftr" sz="quarter" idx="11"/>
          </p:nvPr>
        </p:nvSpPr>
        <p:spPr>
          <a:xfrm>
            <a:off x="590396" y="6041362"/>
            <a:ext cx="3295413" cy="365125"/>
          </a:xfrm>
        </p:spPr>
        <p:txBody>
          <a:bodyPr/>
          <a:lstStyle/>
          <a:p>
            <a:endParaRPr lang="en-US" dirty="0"/>
          </a:p>
        </p:txBody>
      </p:sp>
      <p:sp>
        <p:nvSpPr>
          <p:cNvPr id="7" name="Slide Number Placeholder 6"/>
          <p:cNvSpPr>
            <a:spLocks noGrp="1"/>
          </p:cNvSpPr>
          <p:nvPr>
            <p:ph type="sldNum" sz="quarter" idx="12"/>
          </p:nvPr>
        </p:nvSpPr>
        <p:spPr>
          <a:xfrm>
            <a:off x="4862689" y="5915888"/>
            <a:ext cx="1062155" cy="490599"/>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0000" y="447188"/>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en-US" smtClean="0"/>
              <a:t>Click to edit Master title style</a:t>
            </a:r>
            <a:endParaRPr lang="en-US" dirty="0"/>
          </a:p>
        </p:txBody>
      </p:sp>
      <p:sp>
        <p:nvSpPr>
          <p:cNvPr id="3" name="Text Placeholder 2"/>
          <p:cNvSpPr>
            <a:spLocks noGrp="1"/>
          </p:cNvSpPr>
          <p:nvPr>
            <p:ph type="body" idx="1"/>
          </p:nvPr>
        </p:nvSpPr>
        <p:spPr>
          <a:xfrm>
            <a:off x="810000" y="2184401"/>
            <a:ext cx="10563285" cy="3674397"/>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451514" y="6041362"/>
            <a:ext cx="8644320" cy="365125"/>
          </a:xfrm>
          <a:prstGeom prst="rect">
            <a:avLst/>
          </a:prstGeom>
        </p:spPr>
        <p:txBody>
          <a:bodyPr vert="horz" lIns="91440" tIns="45720" rIns="91440" bIns="45720" rtlCol="0" anchor="b"/>
          <a:lstStyle>
            <a:lvl1pPr algn="l">
              <a:defRPr sz="900">
                <a:solidFill>
                  <a:schemeClr val="tx1"/>
                </a:solidFill>
              </a:defRPr>
            </a:lvl1pPr>
          </a:lstStyle>
          <a:p>
            <a:endParaRPr lang="en-US" dirty="0"/>
          </a:p>
        </p:txBody>
      </p:sp>
      <p:sp>
        <p:nvSpPr>
          <p:cNvPr id="4" name="Date Placeholder 3"/>
          <p:cNvSpPr>
            <a:spLocks noGrp="1"/>
          </p:cNvSpPr>
          <p:nvPr>
            <p:ph type="dt" sz="half" idx="2"/>
          </p:nvPr>
        </p:nvSpPr>
        <p:spPr>
          <a:xfrm>
            <a:off x="9334626" y="6041362"/>
            <a:ext cx="1343706" cy="365125"/>
          </a:xfrm>
          <a:prstGeom prst="rect">
            <a:avLst/>
          </a:prstGeom>
        </p:spPr>
        <p:txBody>
          <a:bodyPr vert="horz" lIns="91440" tIns="45720" rIns="91440" bIns="45720" rtlCol="0" anchor="b"/>
          <a:lstStyle>
            <a:lvl1pPr algn="r">
              <a:defRPr sz="900">
                <a:solidFill>
                  <a:schemeClr val="tx1"/>
                </a:solidFill>
              </a:defRPr>
            </a:lvl1pPr>
          </a:lstStyle>
          <a:p>
            <a:fld id="{09B482E8-6E0E-1B4F-B1FD-C69DB9E858D9}" type="datetimeFigureOut">
              <a:rPr lang="en-US" dirty="0"/>
              <a:pPr/>
              <a:t>12/26/20</a:t>
            </a:fld>
            <a:endParaRPr lang="en-US" dirty="0"/>
          </a:p>
        </p:txBody>
      </p:sp>
      <p:sp>
        <p:nvSpPr>
          <p:cNvPr id="6" name="Slide Number Placeholder 5"/>
          <p:cNvSpPr>
            <a:spLocks noGrp="1"/>
          </p:cNvSpPr>
          <p:nvPr>
            <p:ph type="sldNum" sz="quarter" idx="4"/>
          </p:nvPr>
        </p:nvSpPr>
        <p:spPr>
          <a:xfrm>
            <a:off x="10678331" y="5915888"/>
            <a:ext cx="1062155" cy="490599"/>
          </a:xfrm>
          <a:prstGeom prst="rect">
            <a:avLst/>
          </a:prstGeom>
        </p:spPr>
        <p:txBody>
          <a:bodyPr vert="horz" lIns="91440" tIns="45720" rIns="91440" bIns="10800" rtlCol="0" anchor="b"/>
          <a:lstStyle>
            <a:lvl1pPr algn="r">
              <a:defRPr sz="2000">
                <a:solidFill>
                  <a:schemeClr val="accent1"/>
                </a:solidFill>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3" r:id="rId9"/>
    <p:sldLayoutId id="2147483657" r:id="rId10"/>
    <p:sldLayoutId id="2147483666" r:id="rId11"/>
    <p:sldLayoutId id="2147483661" r:id="rId12"/>
    <p:sldLayoutId id="2147483658" r:id="rId13"/>
    <p:sldLayoutId id="2147483659" r:id="rId14"/>
  </p:sldLayoutIdLst>
  <p:hf sldNum="0" hdr="0" ftr="0" dt="0"/>
  <p:txStyles>
    <p:title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tif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tif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tiff"/><Relationship Id="rId4" Type="http://schemas.openxmlformats.org/officeDocument/2006/relationships/image" Target="../media/image7.tiff"/><Relationship Id="rId1" Type="http://schemas.openxmlformats.org/officeDocument/2006/relationships/slideLayout" Target="../slideLayouts/slideLayout7.xml"/><Relationship Id="rId2"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CA" dirty="0"/>
              <a:t>Venue Characteristics Near the Rapid Transit Stations and Their Relationship to the Ridership</a:t>
            </a:r>
            <a:endParaRPr lang="en-US" dirty="0"/>
          </a:p>
        </p:txBody>
      </p:sp>
      <p:sp>
        <p:nvSpPr>
          <p:cNvPr id="3" name="Subtitle 2"/>
          <p:cNvSpPr>
            <a:spLocks noGrp="1"/>
          </p:cNvSpPr>
          <p:nvPr>
            <p:ph type="subTitle" idx="1"/>
          </p:nvPr>
        </p:nvSpPr>
        <p:spPr>
          <a:xfrm>
            <a:off x="810001" y="5280846"/>
            <a:ext cx="10572000" cy="862045"/>
          </a:xfrm>
        </p:spPr>
        <p:txBody>
          <a:bodyPr>
            <a:normAutofit/>
          </a:bodyPr>
          <a:lstStyle/>
          <a:p>
            <a:r>
              <a:rPr lang="en-US" dirty="0" smtClean="0"/>
              <a:t>Siyu Lin</a:t>
            </a:r>
          </a:p>
          <a:p>
            <a:r>
              <a:rPr lang="en-US" dirty="0" smtClean="0"/>
              <a:t>December 27, 2020</a:t>
            </a:r>
            <a:endParaRPr lang="en-US" dirty="0"/>
          </a:p>
        </p:txBody>
      </p:sp>
    </p:spTree>
    <p:extLst>
      <p:ext uri="{BB962C8B-B14F-4D97-AF65-F5344CB8AC3E}">
        <p14:creationId xmlns:p14="http://schemas.microsoft.com/office/powerpoint/2010/main" val="18843159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Discussion</a:t>
            </a:r>
            <a:endParaRPr lang="en-US" dirty="0"/>
          </a:p>
        </p:txBody>
      </p:sp>
      <p:sp>
        <p:nvSpPr>
          <p:cNvPr id="3" name="Content Placeholder 2"/>
          <p:cNvSpPr>
            <a:spLocks noGrp="1"/>
          </p:cNvSpPr>
          <p:nvPr>
            <p:ph idx="1"/>
          </p:nvPr>
        </p:nvSpPr>
        <p:spPr>
          <a:xfrm>
            <a:off x="818712" y="2222287"/>
            <a:ext cx="6076763" cy="3636511"/>
          </a:xfrm>
        </p:spPr>
        <p:txBody>
          <a:bodyPr/>
          <a:lstStyle/>
          <a:p>
            <a:r>
              <a:rPr lang="en-US" dirty="0" smtClean="0"/>
              <a:t>There is no obvious pattern in the type of business and the ridership performance. The business near the station such as the coffee shop and the bank might trigger an intermediate stop but these are not a rider’s final destination.</a:t>
            </a:r>
          </a:p>
        </p:txBody>
      </p:sp>
      <p:pic>
        <p:nvPicPr>
          <p:cNvPr id="4" name="Picture 3"/>
          <p:cNvPicPr/>
          <p:nvPr/>
        </p:nvPicPr>
        <p:blipFill rotWithShape="1">
          <a:blip r:embed="rId2">
            <a:extLst>
              <a:ext uri="{28A0092B-C50C-407E-A947-70E740481C1C}">
                <a14:useLocalDpi xmlns:a14="http://schemas.microsoft.com/office/drawing/2010/main" val="0"/>
              </a:ext>
            </a:extLst>
          </a:blip>
          <a:srcRect b="3074"/>
          <a:stretch/>
        </p:blipFill>
        <p:spPr>
          <a:xfrm>
            <a:off x="8467646" y="0"/>
            <a:ext cx="3736711" cy="6858000"/>
          </a:xfrm>
          <a:prstGeom prst="rect">
            <a:avLst/>
          </a:prstGeom>
        </p:spPr>
      </p:pic>
    </p:spTree>
    <p:extLst>
      <p:ext uri="{BB962C8B-B14F-4D97-AF65-F5344CB8AC3E}">
        <p14:creationId xmlns:p14="http://schemas.microsoft.com/office/powerpoint/2010/main" val="2038482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a:t>
            </a:r>
            <a:endParaRPr lang="en-US" dirty="0"/>
          </a:p>
        </p:txBody>
      </p:sp>
      <p:sp>
        <p:nvSpPr>
          <p:cNvPr id="3" name="Content Placeholder 2"/>
          <p:cNvSpPr>
            <a:spLocks noGrp="1"/>
          </p:cNvSpPr>
          <p:nvPr>
            <p:ph idx="1"/>
          </p:nvPr>
        </p:nvSpPr>
        <p:spPr/>
        <p:txBody>
          <a:bodyPr/>
          <a:lstStyle/>
          <a:p>
            <a:r>
              <a:rPr lang="en-US" dirty="0" smtClean="0"/>
              <a:t>The business types surrounding the transit station </a:t>
            </a:r>
            <a:r>
              <a:rPr lang="en-US" b="1" dirty="0" smtClean="0"/>
              <a:t>do not have an impact </a:t>
            </a:r>
            <a:r>
              <a:rPr lang="en-US" dirty="0" smtClean="0"/>
              <a:t>on the transit ridership.</a:t>
            </a:r>
          </a:p>
          <a:p>
            <a:r>
              <a:rPr lang="en-US" dirty="0" smtClean="0"/>
              <a:t>The transit agency should not focus on business development policy surrounding one station to stimulate the ridership growth.</a:t>
            </a:r>
            <a:endParaRPr lang="en-US" dirty="0"/>
          </a:p>
        </p:txBody>
      </p:sp>
    </p:spTree>
    <p:extLst>
      <p:ext uri="{BB962C8B-B14F-4D97-AF65-F5344CB8AC3E}">
        <p14:creationId xmlns:p14="http://schemas.microsoft.com/office/powerpoint/2010/main" val="21313521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3" name="Content Placeholder 2"/>
          <p:cNvSpPr>
            <a:spLocks noGrp="1"/>
          </p:cNvSpPr>
          <p:nvPr>
            <p:ph idx="1"/>
          </p:nvPr>
        </p:nvSpPr>
        <p:spPr/>
        <p:txBody>
          <a:bodyPr/>
          <a:lstStyle/>
          <a:p>
            <a:r>
              <a:rPr lang="en-US" dirty="0" smtClean="0"/>
              <a:t>Metro Vancouver is expected to accommodate an additional 1 million resident and 500,000 jobs by 2040, but the road infrastructure cannot handle so much growth – the transit network is the solution.</a:t>
            </a:r>
          </a:p>
          <a:p>
            <a:r>
              <a:rPr lang="en-US" dirty="0" smtClean="0"/>
              <a:t>The transit agency needs to grow the ridership to maintain their financial sustainability. If we can show them the type of business around the stations with high ridership, the transit agency can develop policy that promotes the type of business stimulating the ridership growth around the transit stations.</a:t>
            </a:r>
            <a:endParaRPr lang="en-US" dirty="0"/>
          </a:p>
        </p:txBody>
      </p:sp>
    </p:spTree>
    <p:extLst>
      <p:ext uri="{BB962C8B-B14F-4D97-AF65-F5344CB8AC3E}">
        <p14:creationId xmlns:p14="http://schemas.microsoft.com/office/powerpoint/2010/main" val="15557679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Sources</a:t>
            </a:r>
            <a:endParaRPr lang="en-US" dirty="0"/>
          </a:p>
        </p:txBody>
      </p:sp>
      <p:sp>
        <p:nvSpPr>
          <p:cNvPr id="3" name="Content Placeholder 2"/>
          <p:cNvSpPr>
            <a:spLocks noGrp="1"/>
          </p:cNvSpPr>
          <p:nvPr>
            <p:ph idx="1"/>
          </p:nvPr>
        </p:nvSpPr>
        <p:spPr/>
        <p:txBody>
          <a:bodyPr/>
          <a:lstStyle/>
          <a:p>
            <a:pPr>
              <a:buFont typeface="+mj-lt"/>
              <a:buAutoNum type="arabicPeriod"/>
            </a:pPr>
            <a:r>
              <a:rPr lang="en-US" dirty="0" smtClean="0"/>
              <a:t>Rapid Transit Station Locations (GTFS)</a:t>
            </a:r>
          </a:p>
          <a:p>
            <a:pPr>
              <a:buFont typeface="+mj-lt"/>
              <a:buAutoNum type="arabicPeriod"/>
            </a:pPr>
            <a:r>
              <a:rPr lang="en-US" dirty="0" smtClean="0"/>
              <a:t>Venue Database (Foursquare API)</a:t>
            </a:r>
          </a:p>
          <a:p>
            <a:pPr>
              <a:buFont typeface="+mj-lt"/>
              <a:buAutoNum type="arabicPeriod"/>
            </a:pPr>
            <a:r>
              <a:rPr lang="en-US" dirty="0" smtClean="0"/>
              <a:t>Transit Ridership (2017 TSPR)</a:t>
            </a:r>
            <a:endParaRPr lang="en-US" dirty="0"/>
          </a:p>
        </p:txBody>
      </p:sp>
    </p:spTree>
    <p:extLst>
      <p:ext uri="{BB962C8B-B14F-4D97-AF65-F5344CB8AC3E}">
        <p14:creationId xmlns:p14="http://schemas.microsoft.com/office/powerpoint/2010/main" val="14237225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440960" y="1164776"/>
            <a:ext cx="8498085" cy="5226867"/>
          </a:xfrm>
          <a:prstGeom prst="rect">
            <a:avLst/>
          </a:prstGeom>
        </p:spPr>
      </p:pic>
      <p:sp>
        <p:nvSpPr>
          <p:cNvPr id="3" name="TextBox 2"/>
          <p:cNvSpPr txBox="1"/>
          <p:nvPr/>
        </p:nvSpPr>
        <p:spPr>
          <a:xfrm>
            <a:off x="440960" y="449097"/>
            <a:ext cx="3900427" cy="553998"/>
          </a:xfrm>
          <a:prstGeom prst="rect">
            <a:avLst/>
          </a:prstGeom>
          <a:noFill/>
        </p:spPr>
        <p:txBody>
          <a:bodyPr wrap="none" rtlCol="0">
            <a:spAutoFit/>
          </a:bodyPr>
          <a:lstStyle/>
          <a:p>
            <a:pPr marL="342900" indent="-342900">
              <a:buAutoNum type="arabicPeriod"/>
            </a:pPr>
            <a:r>
              <a:rPr lang="en-US" dirty="0" smtClean="0"/>
              <a:t>Rapid Transit Station Locations</a:t>
            </a:r>
          </a:p>
          <a:p>
            <a:r>
              <a:rPr lang="en-US" sz="1100" dirty="0" smtClean="0"/>
              <a:t>Source: </a:t>
            </a:r>
            <a:r>
              <a:rPr lang="en-US" sz="1100" dirty="0" err="1" smtClean="0"/>
              <a:t>TransLink</a:t>
            </a:r>
            <a:r>
              <a:rPr lang="en-US" sz="1100" dirty="0" smtClean="0"/>
              <a:t> GTFS Data</a:t>
            </a:r>
          </a:p>
        </p:txBody>
      </p:sp>
      <p:sp>
        <p:nvSpPr>
          <p:cNvPr id="4" name="TextBox 3"/>
          <p:cNvSpPr txBox="1"/>
          <p:nvPr/>
        </p:nvSpPr>
        <p:spPr>
          <a:xfrm>
            <a:off x="9218141" y="1164776"/>
            <a:ext cx="2550698" cy="1015663"/>
          </a:xfrm>
          <a:prstGeom prst="rect">
            <a:avLst/>
          </a:prstGeom>
          <a:noFill/>
        </p:spPr>
        <p:txBody>
          <a:bodyPr wrap="none" rtlCol="0">
            <a:spAutoFit/>
          </a:bodyPr>
          <a:lstStyle/>
          <a:p>
            <a:r>
              <a:rPr lang="en-US" dirty="0" smtClean="0"/>
              <a:t>Rapid Transit Services</a:t>
            </a:r>
          </a:p>
          <a:p>
            <a:pPr marL="285750" indent="-285750">
              <a:buFont typeface="Arial" charset="0"/>
              <a:buChar char="•"/>
            </a:pPr>
            <a:r>
              <a:rPr lang="en-US" sz="1400" dirty="0" smtClean="0"/>
              <a:t>SkyTrain</a:t>
            </a:r>
          </a:p>
          <a:p>
            <a:pPr marL="285750" indent="-285750">
              <a:buFont typeface="Arial" charset="0"/>
              <a:buChar char="•"/>
            </a:pPr>
            <a:r>
              <a:rPr lang="en-US" sz="1400" dirty="0" err="1" smtClean="0"/>
              <a:t>SeaBus</a:t>
            </a:r>
            <a:endParaRPr lang="en-US" sz="1400" dirty="0" smtClean="0"/>
          </a:p>
          <a:p>
            <a:pPr marL="285750" indent="-285750">
              <a:buFont typeface="Arial" charset="0"/>
              <a:buChar char="•"/>
            </a:pPr>
            <a:r>
              <a:rPr lang="en-US" sz="1400" dirty="0" smtClean="0"/>
              <a:t>West Coast Express</a:t>
            </a:r>
          </a:p>
        </p:txBody>
      </p:sp>
    </p:spTree>
    <p:extLst>
      <p:ext uri="{BB962C8B-B14F-4D97-AF65-F5344CB8AC3E}">
        <p14:creationId xmlns:p14="http://schemas.microsoft.com/office/powerpoint/2010/main" val="15376478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40960" y="449097"/>
            <a:ext cx="2459328" cy="538609"/>
          </a:xfrm>
          <a:prstGeom prst="rect">
            <a:avLst/>
          </a:prstGeom>
          <a:noFill/>
        </p:spPr>
        <p:txBody>
          <a:bodyPr wrap="none" rtlCol="0">
            <a:spAutoFit/>
          </a:bodyPr>
          <a:lstStyle/>
          <a:p>
            <a:pPr marL="342900" indent="-342900">
              <a:buFont typeface="+mj-lt"/>
              <a:buAutoNum type="arabicPeriod" startAt="2"/>
            </a:pPr>
            <a:r>
              <a:rPr lang="en-US" dirty="0" smtClean="0"/>
              <a:t>Venue Database</a:t>
            </a:r>
          </a:p>
          <a:p>
            <a:r>
              <a:rPr lang="en-US" sz="1100" dirty="0" smtClean="0"/>
              <a:t>Source: Foursquare API</a:t>
            </a:r>
            <a:endParaRPr lang="en-US" sz="1100" dirty="0"/>
          </a:p>
        </p:txBody>
      </p:sp>
      <p:pic>
        <p:nvPicPr>
          <p:cNvPr id="3" name="Picture 2"/>
          <p:cNvPicPr/>
          <p:nvPr/>
        </p:nvPicPr>
        <p:blipFill>
          <a:blip r:embed="rId2"/>
          <a:stretch>
            <a:fillRect/>
          </a:stretch>
        </p:blipFill>
        <p:spPr>
          <a:xfrm>
            <a:off x="440960" y="1271369"/>
            <a:ext cx="8418227" cy="5177749"/>
          </a:xfrm>
          <a:prstGeom prst="rect">
            <a:avLst/>
          </a:prstGeom>
        </p:spPr>
      </p:pic>
      <p:sp>
        <p:nvSpPr>
          <p:cNvPr id="4" name="TextBox 3"/>
          <p:cNvSpPr txBox="1"/>
          <p:nvPr/>
        </p:nvSpPr>
        <p:spPr>
          <a:xfrm>
            <a:off x="9057503" y="1317535"/>
            <a:ext cx="2694969" cy="2339102"/>
          </a:xfrm>
          <a:prstGeom prst="rect">
            <a:avLst/>
          </a:prstGeom>
          <a:noFill/>
        </p:spPr>
        <p:txBody>
          <a:bodyPr wrap="none" rtlCol="0">
            <a:spAutoFit/>
          </a:bodyPr>
          <a:lstStyle/>
          <a:p>
            <a:pPr marL="285750" indent="-285750">
              <a:buFont typeface="Arial" charset="0"/>
              <a:buChar char="•"/>
            </a:pPr>
            <a:r>
              <a:rPr lang="en-US" sz="1200" dirty="0" smtClean="0"/>
              <a:t>Data queried for each station</a:t>
            </a:r>
          </a:p>
          <a:p>
            <a:pPr marL="285750" indent="-285750">
              <a:buFont typeface="Arial" charset="0"/>
              <a:buChar char="•"/>
            </a:pPr>
            <a:r>
              <a:rPr lang="en-US" sz="1200" dirty="0" smtClean="0"/>
              <a:t>Catchment area of 400m</a:t>
            </a:r>
          </a:p>
          <a:p>
            <a:pPr marL="285750" indent="-285750">
              <a:buFont typeface="Arial" charset="0"/>
              <a:buChar char="•"/>
            </a:pPr>
            <a:endParaRPr lang="en-US" sz="1200" dirty="0" smtClean="0"/>
          </a:p>
          <a:p>
            <a:pPr marL="285750" indent="-285750">
              <a:buFont typeface="Arial" charset="0"/>
              <a:buChar char="•"/>
            </a:pPr>
            <a:endParaRPr lang="en-US" sz="1200" dirty="0"/>
          </a:p>
          <a:p>
            <a:pPr marL="285750" indent="-285750">
              <a:buFont typeface="Arial" charset="0"/>
              <a:buChar char="•"/>
            </a:pPr>
            <a:endParaRPr lang="en-US" sz="1200" dirty="0" smtClean="0"/>
          </a:p>
          <a:p>
            <a:pPr marL="285750" indent="-285750">
              <a:buFont typeface="Arial" charset="0"/>
              <a:buChar char="•"/>
            </a:pPr>
            <a:endParaRPr lang="en-US" sz="1200" dirty="0"/>
          </a:p>
          <a:p>
            <a:r>
              <a:rPr lang="en-US" sz="1200" dirty="0" smtClean="0"/>
              <a:t>Venue Database Attributes:</a:t>
            </a:r>
            <a:endParaRPr lang="en-US" sz="1200" dirty="0"/>
          </a:p>
          <a:p>
            <a:pPr marL="171450" lvl="0" indent="-171450">
              <a:buFont typeface="Arial" charset="0"/>
              <a:buChar char="•"/>
            </a:pPr>
            <a:r>
              <a:rPr lang="en-CA" sz="1000" dirty="0"/>
              <a:t>Transit Stop (the query location)</a:t>
            </a:r>
            <a:endParaRPr lang="en-US" sz="1000" dirty="0"/>
          </a:p>
          <a:p>
            <a:pPr marL="171450" lvl="0" indent="-171450">
              <a:buFont typeface="Arial" charset="0"/>
              <a:buChar char="•"/>
            </a:pPr>
            <a:r>
              <a:rPr lang="en-CA" sz="1000" dirty="0"/>
              <a:t>Venue ID</a:t>
            </a:r>
            <a:endParaRPr lang="en-US" sz="1000" dirty="0"/>
          </a:p>
          <a:p>
            <a:pPr marL="171450" lvl="0" indent="-171450">
              <a:buFont typeface="Arial" charset="0"/>
              <a:buChar char="•"/>
            </a:pPr>
            <a:r>
              <a:rPr lang="en-CA" sz="1000" dirty="0"/>
              <a:t>Venue name</a:t>
            </a:r>
            <a:endParaRPr lang="en-US" sz="1000" dirty="0"/>
          </a:p>
          <a:p>
            <a:pPr marL="171450" lvl="0" indent="-171450">
              <a:buFont typeface="Arial" charset="0"/>
              <a:buChar char="•"/>
            </a:pPr>
            <a:r>
              <a:rPr lang="en-CA" sz="1000" dirty="0"/>
              <a:t>Venue type</a:t>
            </a:r>
            <a:endParaRPr lang="en-US" sz="1000" dirty="0"/>
          </a:p>
          <a:p>
            <a:pPr marL="171450" lvl="0" indent="-171450">
              <a:buFont typeface="Arial" charset="0"/>
              <a:buChar char="•"/>
            </a:pPr>
            <a:r>
              <a:rPr lang="en-CA" sz="1000" dirty="0"/>
              <a:t>Venue location (latitude, longitude)</a:t>
            </a:r>
            <a:endParaRPr lang="en-US" sz="1000" dirty="0"/>
          </a:p>
          <a:p>
            <a:pPr marL="285750" indent="-285750">
              <a:buFont typeface="Arial" charset="0"/>
              <a:buChar char="•"/>
            </a:pPr>
            <a:endParaRPr lang="en-US" sz="1200" dirty="0" smtClean="0"/>
          </a:p>
        </p:txBody>
      </p:sp>
      <p:sp>
        <p:nvSpPr>
          <p:cNvPr id="5" name="TextBox 4"/>
          <p:cNvSpPr txBox="1"/>
          <p:nvPr/>
        </p:nvSpPr>
        <p:spPr>
          <a:xfrm>
            <a:off x="4650073" y="1317535"/>
            <a:ext cx="4182555" cy="369332"/>
          </a:xfrm>
          <a:prstGeom prst="rect">
            <a:avLst/>
          </a:prstGeom>
          <a:noFill/>
        </p:spPr>
        <p:txBody>
          <a:bodyPr wrap="none" rtlCol="0">
            <a:spAutoFit/>
          </a:bodyPr>
          <a:lstStyle/>
          <a:p>
            <a:r>
              <a:rPr lang="en-US" dirty="0" smtClean="0">
                <a:solidFill>
                  <a:srgbClr val="C00000"/>
                </a:solidFill>
              </a:rPr>
              <a:t>Example: Coquitlam </a:t>
            </a:r>
            <a:r>
              <a:rPr lang="en-US" smtClean="0">
                <a:solidFill>
                  <a:srgbClr val="C00000"/>
                </a:solidFill>
              </a:rPr>
              <a:t>Central Station</a:t>
            </a:r>
            <a:endParaRPr lang="en-US">
              <a:solidFill>
                <a:srgbClr val="C00000"/>
              </a:solidFill>
            </a:endParaRPr>
          </a:p>
        </p:txBody>
      </p:sp>
    </p:spTree>
    <p:extLst>
      <p:ext uri="{BB962C8B-B14F-4D97-AF65-F5344CB8AC3E}">
        <p14:creationId xmlns:p14="http://schemas.microsoft.com/office/powerpoint/2010/main" val="18618638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40960" y="449097"/>
            <a:ext cx="2273379" cy="538609"/>
          </a:xfrm>
          <a:prstGeom prst="rect">
            <a:avLst/>
          </a:prstGeom>
          <a:noFill/>
        </p:spPr>
        <p:txBody>
          <a:bodyPr wrap="none" rtlCol="0">
            <a:spAutoFit/>
          </a:bodyPr>
          <a:lstStyle/>
          <a:p>
            <a:pPr marL="342900" indent="-342900">
              <a:buFont typeface="+mj-lt"/>
              <a:buAutoNum type="arabicPeriod" startAt="3"/>
            </a:pPr>
            <a:r>
              <a:rPr lang="en-US" dirty="0" smtClean="0"/>
              <a:t>Transit Ridership</a:t>
            </a:r>
          </a:p>
          <a:p>
            <a:r>
              <a:rPr lang="en-US" sz="1100" dirty="0" smtClean="0"/>
              <a:t>Source: </a:t>
            </a:r>
            <a:r>
              <a:rPr lang="en-US" sz="1100" dirty="0" err="1" smtClean="0"/>
              <a:t>TransLink</a:t>
            </a:r>
            <a:r>
              <a:rPr lang="en-US" sz="1100" dirty="0" smtClean="0"/>
              <a:t> 2017 TSPR</a:t>
            </a:r>
          </a:p>
        </p:txBody>
      </p:sp>
      <p:pic>
        <p:nvPicPr>
          <p:cNvPr id="3" name="Picture 2"/>
          <p:cNvPicPr/>
          <p:nvPr/>
        </p:nvPicPr>
        <p:blipFill rotWithShape="1">
          <a:blip r:embed="rId2">
            <a:extLst>
              <a:ext uri="{28A0092B-C50C-407E-A947-70E740481C1C}">
                <a14:useLocalDpi xmlns:a14="http://schemas.microsoft.com/office/drawing/2010/main" val="0"/>
              </a:ext>
            </a:extLst>
          </a:blip>
          <a:srcRect b="78971"/>
          <a:stretch/>
        </p:blipFill>
        <p:spPr>
          <a:xfrm>
            <a:off x="440959" y="1227804"/>
            <a:ext cx="6431895" cy="2564707"/>
          </a:xfrm>
          <a:prstGeom prst="rect">
            <a:avLst/>
          </a:prstGeom>
        </p:spPr>
      </p:pic>
      <p:pic>
        <p:nvPicPr>
          <p:cNvPr id="4" name="Picture 3"/>
          <p:cNvPicPr/>
          <p:nvPr/>
        </p:nvPicPr>
        <p:blipFill rotWithShape="1">
          <a:blip r:embed="rId2">
            <a:extLst>
              <a:ext uri="{28A0092B-C50C-407E-A947-70E740481C1C}">
                <a14:useLocalDpi xmlns:a14="http://schemas.microsoft.com/office/drawing/2010/main" val="0"/>
              </a:ext>
            </a:extLst>
          </a:blip>
          <a:srcRect t="83857" b="3262"/>
          <a:stretch/>
        </p:blipFill>
        <p:spPr>
          <a:xfrm>
            <a:off x="440958" y="4781862"/>
            <a:ext cx="6431895" cy="1570979"/>
          </a:xfrm>
          <a:prstGeom prst="rect">
            <a:avLst/>
          </a:prstGeom>
        </p:spPr>
      </p:pic>
      <p:sp>
        <p:nvSpPr>
          <p:cNvPr id="5" name="TextBox 4"/>
          <p:cNvSpPr txBox="1"/>
          <p:nvPr/>
        </p:nvSpPr>
        <p:spPr>
          <a:xfrm rot="5400000">
            <a:off x="3117956" y="3964021"/>
            <a:ext cx="646331" cy="646331"/>
          </a:xfrm>
          <a:prstGeom prst="rect">
            <a:avLst/>
          </a:prstGeom>
          <a:noFill/>
        </p:spPr>
        <p:txBody>
          <a:bodyPr wrap="none" rtlCol="0">
            <a:spAutoFit/>
          </a:bodyPr>
          <a:lstStyle/>
          <a:p>
            <a:r>
              <a:rPr lang="mr-IN" sz="3600" dirty="0" smtClean="0"/>
              <a:t>…</a:t>
            </a:r>
            <a:endParaRPr lang="en-US" sz="3600" dirty="0"/>
          </a:p>
        </p:txBody>
      </p:sp>
      <p:sp>
        <p:nvSpPr>
          <p:cNvPr id="6" name="TextBox 5"/>
          <p:cNvSpPr txBox="1"/>
          <p:nvPr/>
        </p:nvSpPr>
        <p:spPr>
          <a:xfrm>
            <a:off x="7584213" y="1227804"/>
            <a:ext cx="4078135" cy="1661993"/>
          </a:xfrm>
          <a:prstGeom prst="rect">
            <a:avLst/>
          </a:prstGeom>
          <a:noFill/>
        </p:spPr>
        <p:txBody>
          <a:bodyPr wrap="square" rtlCol="0">
            <a:spAutoFit/>
          </a:bodyPr>
          <a:lstStyle/>
          <a:p>
            <a:r>
              <a:rPr lang="en-US" dirty="0" smtClean="0"/>
              <a:t>The stations are ranked by ridership (measured by average weekday boardings):</a:t>
            </a:r>
          </a:p>
          <a:p>
            <a:pPr marL="285750" indent="-285750">
              <a:buFont typeface="Arial" charset="0"/>
              <a:buChar char="•"/>
            </a:pPr>
            <a:r>
              <a:rPr lang="en-US" sz="1600" dirty="0" smtClean="0"/>
              <a:t>Waterfront Station has the highest ridership</a:t>
            </a:r>
          </a:p>
          <a:p>
            <a:pPr marL="285750" indent="-285750">
              <a:buFont typeface="Arial" charset="0"/>
              <a:buChar char="•"/>
            </a:pPr>
            <a:r>
              <a:rPr lang="en-US" sz="1600" dirty="0" smtClean="0"/>
              <a:t>Sea Island Centre ranks the last</a:t>
            </a:r>
          </a:p>
        </p:txBody>
      </p:sp>
    </p:spTree>
    <p:extLst>
      <p:ext uri="{BB962C8B-B14F-4D97-AF65-F5344CB8AC3E}">
        <p14:creationId xmlns:p14="http://schemas.microsoft.com/office/powerpoint/2010/main" val="11237858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Methodology</a:t>
            </a:r>
            <a:endParaRPr lang="en-US" dirty="0"/>
          </a:p>
        </p:txBody>
      </p:sp>
      <p:sp>
        <p:nvSpPr>
          <p:cNvPr id="3" name="Content Placeholder 2"/>
          <p:cNvSpPr>
            <a:spLocks noGrp="1"/>
          </p:cNvSpPr>
          <p:nvPr>
            <p:ph idx="1"/>
          </p:nvPr>
        </p:nvSpPr>
        <p:spPr/>
        <p:txBody>
          <a:bodyPr/>
          <a:lstStyle/>
          <a:p>
            <a:r>
              <a:rPr lang="en-US" dirty="0" smtClean="0"/>
              <a:t>Data collection</a:t>
            </a:r>
          </a:p>
          <a:p>
            <a:r>
              <a:rPr lang="en-US" dirty="0" smtClean="0"/>
              <a:t>Create the station clusters based on the surrounding venue types</a:t>
            </a:r>
          </a:p>
          <a:p>
            <a:r>
              <a:rPr lang="en-US" dirty="0" smtClean="0"/>
              <a:t>Summarize the cluster patterns and review their relationship to the ridership ranking</a:t>
            </a:r>
            <a:endParaRPr lang="en-US" dirty="0"/>
          </a:p>
        </p:txBody>
      </p:sp>
    </p:spTree>
    <p:extLst>
      <p:ext uri="{BB962C8B-B14F-4D97-AF65-F5344CB8AC3E}">
        <p14:creationId xmlns:p14="http://schemas.microsoft.com/office/powerpoint/2010/main" val="14687186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40960" y="449097"/>
            <a:ext cx="5397631" cy="369332"/>
          </a:xfrm>
          <a:prstGeom prst="rect">
            <a:avLst/>
          </a:prstGeom>
          <a:noFill/>
        </p:spPr>
        <p:txBody>
          <a:bodyPr wrap="none" rtlCol="0">
            <a:spAutoFit/>
          </a:bodyPr>
          <a:lstStyle/>
          <a:p>
            <a:pPr marL="342900" indent="-342900">
              <a:buFont typeface="Courier New" charset="0"/>
              <a:buChar char="o"/>
            </a:pPr>
            <a:r>
              <a:rPr lang="en-US" smtClean="0"/>
              <a:t>K-Mean Clustering the Rapid Transit Stations</a:t>
            </a:r>
            <a:endParaRPr lang="en-US" dirty="0" smtClean="0"/>
          </a:p>
        </p:txBody>
      </p:sp>
      <p:pic>
        <p:nvPicPr>
          <p:cNvPr id="3" name="Picture 2"/>
          <p:cNvPicPr/>
          <p:nvPr/>
        </p:nvPicPr>
        <p:blipFill>
          <a:blip r:embed="rId2"/>
          <a:stretch>
            <a:fillRect/>
          </a:stretch>
        </p:blipFill>
        <p:spPr>
          <a:xfrm>
            <a:off x="820877" y="2196969"/>
            <a:ext cx="3130469" cy="2160494"/>
          </a:xfrm>
          <a:prstGeom prst="rect">
            <a:avLst/>
          </a:prstGeom>
        </p:spPr>
      </p:pic>
      <p:pic>
        <p:nvPicPr>
          <p:cNvPr id="4" name="Picture 3"/>
          <p:cNvPicPr/>
          <p:nvPr/>
        </p:nvPicPr>
        <p:blipFill>
          <a:blip r:embed="rId3"/>
          <a:stretch>
            <a:fillRect/>
          </a:stretch>
        </p:blipFill>
        <p:spPr>
          <a:xfrm>
            <a:off x="820876" y="4514552"/>
            <a:ext cx="3130470" cy="2036149"/>
          </a:xfrm>
          <a:prstGeom prst="rect">
            <a:avLst/>
          </a:prstGeom>
        </p:spPr>
      </p:pic>
      <p:pic>
        <p:nvPicPr>
          <p:cNvPr id="5" name="Picture 4"/>
          <p:cNvPicPr/>
          <p:nvPr/>
        </p:nvPicPr>
        <p:blipFill>
          <a:blip r:embed="rId4"/>
          <a:stretch>
            <a:fillRect/>
          </a:stretch>
        </p:blipFill>
        <p:spPr>
          <a:xfrm>
            <a:off x="4378694" y="2196969"/>
            <a:ext cx="7207451" cy="4353732"/>
          </a:xfrm>
          <a:prstGeom prst="rect">
            <a:avLst/>
          </a:prstGeom>
        </p:spPr>
      </p:pic>
      <p:sp>
        <p:nvSpPr>
          <p:cNvPr id="6" name="Content Placeholder 2"/>
          <p:cNvSpPr txBox="1">
            <a:spLocks/>
          </p:cNvSpPr>
          <p:nvPr/>
        </p:nvSpPr>
        <p:spPr>
          <a:xfrm>
            <a:off x="820876" y="1083035"/>
            <a:ext cx="10765269" cy="3636511"/>
          </a:xfrm>
          <a:prstGeom prst="rect">
            <a:avLst/>
          </a:prstGeom>
        </p:spPr>
        <p:txBody>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r>
              <a:rPr lang="en-US" dirty="0" smtClean="0"/>
              <a:t>Three station groups are created using the k-mean clustering algorithm</a:t>
            </a:r>
          </a:p>
          <a:p>
            <a:r>
              <a:rPr lang="en-US" dirty="0" smtClean="0"/>
              <a:t>The attributes are the top ten venue categories (by frequency) for each station</a:t>
            </a:r>
            <a:endParaRPr lang="en-US" dirty="0"/>
          </a:p>
        </p:txBody>
      </p:sp>
    </p:spTree>
    <p:extLst>
      <p:ext uri="{BB962C8B-B14F-4D97-AF65-F5344CB8AC3E}">
        <p14:creationId xmlns:p14="http://schemas.microsoft.com/office/powerpoint/2010/main" val="7541031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a:t>
            </a:r>
            <a:endParaRPr lang="en-US" dirty="0"/>
          </a:p>
        </p:txBody>
      </p:sp>
      <p:sp>
        <p:nvSpPr>
          <p:cNvPr id="3" name="Content Placeholder 2"/>
          <p:cNvSpPr>
            <a:spLocks noGrp="1"/>
          </p:cNvSpPr>
          <p:nvPr>
            <p:ph idx="1"/>
          </p:nvPr>
        </p:nvSpPr>
        <p:spPr>
          <a:xfrm>
            <a:off x="525187" y="2319563"/>
            <a:ext cx="7479561" cy="3636511"/>
          </a:xfrm>
        </p:spPr>
        <p:txBody>
          <a:bodyPr/>
          <a:lstStyle/>
          <a:p>
            <a:r>
              <a:rPr lang="en-US" dirty="0" smtClean="0"/>
              <a:t>The first cluster is dominated by the bus stop</a:t>
            </a:r>
          </a:p>
          <a:p>
            <a:r>
              <a:rPr lang="en-US" dirty="0" smtClean="0"/>
              <a:t>The second cluster is surrounded by park and light rail station</a:t>
            </a:r>
          </a:p>
          <a:p>
            <a:r>
              <a:rPr lang="en-US" dirty="0" smtClean="0"/>
              <a:t>The third cluster is “everything else”</a:t>
            </a:r>
          </a:p>
          <a:p>
            <a:endParaRPr lang="en-US" dirty="0"/>
          </a:p>
          <a:p>
            <a:r>
              <a:rPr lang="en-US" dirty="0" smtClean="0"/>
              <a:t>The first two clusters are in less-dense part of the region</a:t>
            </a:r>
            <a:endParaRPr lang="en-US" dirty="0"/>
          </a:p>
        </p:txBody>
      </p:sp>
      <p:pic>
        <p:nvPicPr>
          <p:cNvPr id="5" name="Picture 4"/>
          <p:cNvPicPr/>
          <p:nvPr/>
        </p:nvPicPr>
        <p:blipFill rotWithShape="1">
          <a:blip r:embed="rId2">
            <a:extLst>
              <a:ext uri="{28A0092B-C50C-407E-A947-70E740481C1C}">
                <a14:useLocalDpi xmlns:a14="http://schemas.microsoft.com/office/drawing/2010/main" val="0"/>
              </a:ext>
            </a:extLst>
          </a:blip>
          <a:srcRect b="3074"/>
          <a:stretch/>
        </p:blipFill>
        <p:spPr>
          <a:xfrm>
            <a:off x="8467646" y="0"/>
            <a:ext cx="3736711" cy="6858000"/>
          </a:xfrm>
          <a:prstGeom prst="rect">
            <a:avLst/>
          </a:prstGeom>
        </p:spPr>
      </p:pic>
    </p:spTree>
    <p:extLst>
      <p:ext uri="{BB962C8B-B14F-4D97-AF65-F5344CB8AC3E}">
        <p14:creationId xmlns:p14="http://schemas.microsoft.com/office/powerpoint/2010/main" val="148782558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Quotable">
  <a:themeElements>
    <a:clrScheme name="Quotable">
      <a:dk1>
        <a:sysClr val="windowText" lastClr="000000"/>
      </a:dk1>
      <a:lt1>
        <a:sysClr val="window" lastClr="FFFFFF"/>
      </a:lt1>
      <a:dk2>
        <a:srgbClr val="212121"/>
      </a:dk2>
      <a:lt2>
        <a:srgbClr val="636363"/>
      </a:lt2>
      <a:accent1>
        <a:srgbClr val="00C6BB"/>
      </a:accent1>
      <a:accent2>
        <a:srgbClr val="6FEBA0"/>
      </a:accent2>
      <a:accent3>
        <a:srgbClr val="B6DF5E"/>
      </a:accent3>
      <a:accent4>
        <a:srgbClr val="EFB251"/>
      </a:accent4>
      <a:accent5>
        <a:srgbClr val="EF755F"/>
      </a:accent5>
      <a:accent6>
        <a:srgbClr val="ED515C"/>
      </a:accent6>
      <a:hlink>
        <a:srgbClr val="8F8F8F"/>
      </a:hlink>
      <a:folHlink>
        <a:srgbClr val="A5A5A5"/>
      </a:folHlink>
    </a:clrScheme>
    <a:fontScheme name="Quotable">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Quotable">
      <a:fillStyleLst>
        <a:solidFill>
          <a:schemeClr val="phClr"/>
        </a:solidFill>
        <a:gradFill rotWithShape="1">
          <a:gsLst>
            <a:gs pos="0">
              <a:schemeClr val="phClr">
                <a:tint val="80000"/>
                <a:lumMod val="105000"/>
              </a:schemeClr>
            </a:gs>
            <a:gs pos="100000">
              <a:schemeClr val="phClr">
                <a:tint val="90000"/>
              </a:schemeClr>
            </a:gs>
          </a:gsLst>
          <a:lin ang="5400000" scaled="0"/>
        </a:gradFill>
        <a:blipFill rotWithShape="1">
          <a:blip xmlns:r="http://schemas.openxmlformats.org/officeDocument/2006/relationships" r:embed="rId1">
            <a:duotone>
              <a:schemeClr val="phClr">
                <a:tint val="98000"/>
                <a:lumMod val="102000"/>
              </a:schemeClr>
              <a:schemeClr val="phClr">
                <a:shade val="98000"/>
                <a:lumMod val="98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effectStyle>
        <a:effectStyle>
          <a:effectLst>
            <a:innerShdw blurRad="63500" dist="25400" dir="13500000">
              <a:srgbClr val="000000">
                <a:alpha val="75000"/>
              </a:srgbClr>
            </a:innerShdw>
          </a:effectLst>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Quotable" id="{39EC5628-30ED-4578-ACD8-9820EDB8E15A}" vid="{6F3559E9-1A4C-49D8-94D4-F41003531C4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Quotable</Template>
  <TotalTime>926</TotalTime>
  <Words>396</Words>
  <Application>Microsoft Macintosh PowerPoint</Application>
  <PresentationFormat>Widescreen</PresentationFormat>
  <Paragraphs>55</Paragraphs>
  <Slides>11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vt:i4>
      </vt:variant>
    </vt:vector>
  </HeadingPairs>
  <TitlesOfParts>
    <vt:vector size="18" baseType="lpstr">
      <vt:lpstr>Calibri</vt:lpstr>
      <vt:lpstr>Century Gothic</vt:lpstr>
      <vt:lpstr>Courier New</vt:lpstr>
      <vt:lpstr>Mangal</vt:lpstr>
      <vt:lpstr>Wingdings 2</vt:lpstr>
      <vt:lpstr>Arial</vt:lpstr>
      <vt:lpstr>Quotable</vt:lpstr>
      <vt:lpstr>Venue Characteristics Near the Rapid Transit Stations and Their Relationship to the Ridership</vt:lpstr>
      <vt:lpstr>Introduction</vt:lpstr>
      <vt:lpstr>Data Sources</vt:lpstr>
      <vt:lpstr>PowerPoint Presentation</vt:lpstr>
      <vt:lpstr>PowerPoint Presentation</vt:lpstr>
      <vt:lpstr>PowerPoint Presentation</vt:lpstr>
      <vt:lpstr>Methodology</vt:lpstr>
      <vt:lpstr>PowerPoint Presentation</vt:lpstr>
      <vt:lpstr>Result</vt:lpstr>
      <vt:lpstr>Discussion</vt:lpstr>
      <vt:lpstr>Conclusion</vt:lpstr>
    </vt:vector>
  </TitlesOfParts>
  <Company/>
  <LinksUpToDate>false</LinksUpToDate>
  <SharedDoc>false</SharedDoc>
  <HyperlinksChanged>false</HyperlinksChanged>
  <AppVersion>15.0027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Venue Characteristics Near the Rapid Transit Stations and Their Relationship to the Ridership</dc:title>
  <dc:creator>Siyu Lin</dc:creator>
  <cp:lastModifiedBy>Siyu Lin</cp:lastModifiedBy>
  <cp:revision>17</cp:revision>
  <cp:lastPrinted>2020-12-27T23:11:33Z</cp:lastPrinted>
  <dcterms:created xsi:type="dcterms:W3CDTF">2020-12-27T07:45:18Z</dcterms:created>
  <dcterms:modified xsi:type="dcterms:W3CDTF">2020-12-27T23:11:36Z</dcterms:modified>
</cp:coreProperties>
</file>